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6" roundtripDataSignature="AMtx7mismufpKOETGlRJZ4AKakHBsN+P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375" y="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5712" y="719137"/>
            <a:ext cx="4802187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0250" y="4559300"/>
            <a:ext cx="5854700" cy="432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/>
        </p:nvSpPr>
        <p:spPr>
          <a:xfrm>
            <a:off x="4143375" y="9118600"/>
            <a:ext cx="3170237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255712" y="719137"/>
            <a:ext cx="4802187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p1:notes"/>
          <p:cNvSpPr txBox="1"/>
          <p:nvPr>
            <p:ph idx="1" type="body"/>
          </p:nvPr>
        </p:nvSpPr>
        <p:spPr>
          <a:xfrm>
            <a:off x="730250" y="4559300"/>
            <a:ext cx="5854700" cy="432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Roman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224ad305a_0_15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Zeolla</a:t>
            </a:r>
            <a:endParaRPr/>
          </a:p>
        </p:txBody>
      </p:sp>
      <p:sp>
        <p:nvSpPr>
          <p:cNvPr id="235" name="Google Shape;235;g22224ad305a_0_15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224ad305a_0_216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-Zeolla</a:t>
            </a:r>
            <a:endParaRPr/>
          </a:p>
        </p:txBody>
      </p:sp>
      <p:sp>
        <p:nvSpPr>
          <p:cNvPr id="264" name="Google Shape;264;g22224ad305a_0_216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74e18588a_0_22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-Zeolla</a:t>
            </a:r>
            <a:endParaRPr/>
          </a:p>
        </p:txBody>
      </p:sp>
      <p:sp>
        <p:nvSpPr>
          <p:cNvPr id="285" name="Google Shape;285;g2374e18588a_0_22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74e18588a_0_42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-Zeolla</a:t>
            </a:r>
            <a:endParaRPr/>
          </a:p>
        </p:txBody>
      </p:sp>
      <p:sp>
        <p:nvSpPr>
          <p:cNvPr id="294" name="Google Shape;294;g2374e18588a_0_42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374e18588a_0_46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-Zeolla</a:t>
            </a:r>
            <a:endParaRPr/>
          </a:p>
        </p:txBody>
      </p:sp>
      <p:sp>
        <p:nvSpPr>
          <p:cNvPr id="304" name="Google Shape;304;g2374e18588a_0_46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74e18588a_0_50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-Zeolla</a:t>
            </a:r>
            <a:endParaRPr/>
          </a:p>
        </p:txBody>
      </p:sp>
      <p:sp>
        <p:nvSpPr>
          <p:cNvPr id="313" name="Google Shape;313;g2374e18588a_0_50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93816ad93_0_44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-Zeolla</a:t>
            </a:r>
            <a:endParaRPr/>
          </a:p>
        </p:txBody>
      </p:sp>
      <p:sp>
        <p:nvSpPr>
          <p:cNvPr id="321" name="Google Shape;321;g2393816ad93_0_44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93816ad93_0_34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-Zeolla</a:t>
            </a:r>
            <a:endParaRPr/>
          </a:p>
        </p:txBody>
      </p:sp>
      <p:sp>
        <p:nvSpPr>
          <p:cNvPr id="330" name="Google Shape;330;g2393816ad93_0_34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224ad305a_0_178:notes"/>
          <p:cNvSpPr txBox="1"/>
          <p:nvPr/>
        </p:nvSpPr>
        <p:spPr>
          <a:xfrm>
            <a:off x="4143375" y="911860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2224ad305a_0_178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g22224ad305a_0_178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Demi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224ad305a_0_25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Demi</a:t>
            </a:r>
            <a:endParaRPr/>
          </a:p>
        </p:txBody>
      </p:sp>
      <p:sp>
        <p:nvSpPr>
          <p:cNvPr id="346" name="Google Shape;346;g22224ad305a_0_25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730250" y="4559300"/>
            <a:ext cx="5854700" cy="432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Roman</a:t>
            </a:r>
            <a:endParaRPr/>
          </a:p>
        </p:txBody>
      </p:sp>
      <p:sp>
        <p:nvSpPr>
          <p:cNvPr id="173" name="Google Shape;173;p2:notes"/>
          <p:cNvSpPr/>
          <p:nvPr>
            <p:ph idx="2" type="sldImg"/>
          </p:nvPr>
        </p:nvSpPr>
        <p:spPr>
          <a:xfrm>
            <a:off x="1255712" y="719137"/>
            <a:ext cx="4802187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93816ad93_0_60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Demi</a:t>
            </a:r>
            <a:endParaRPr/>
          </a:p>
        </p:txBody>
      </p:sp>
      <p:sp>
        <p:nvSpPr>
          <p:cNvPr id="353" name="Google Shape;353;g2393816ad93_0_60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393816ad93_0_70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Demi</a:t>
            </a:r>
            <a:endParaRPr/>
          </a:p>
        </p:txBody>
      </p:sp>
      <p:sp>
        <p:nvSpPr>
          <p:cNvPr id="361" name="Google Shape;361;g2393816ad93_0_70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e1be31c670_0_18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Demi</a:t>
            </a:r>
            <a:endParaRPr/>
          </a:p>
        </p:txBody>
      </p:sp>
      <p:sp>
        <p:nvSpPr>
          <p:cNvPr id="371" name="Google Shape;371;g1e1be31c670_0_18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74e18588a_0_110:notes"/>
          <p:cNvSpPr txBox="1"/>
          <p:nvPr/>
        </p:nvSpPr>
        <p:spPr>
          <a:xfrm>
            <a:off x="4143375" y="911860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2374e18588a_0_110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g2374e18588a_0_110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Adam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3a5f8aa8b3_0_6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Adam</a:t>
            </a:r>
            <a:endParaRPr/>
          </a:p>
        </p:txBody>
      </p:sp>
      <p:sp>
        <p:nvSpPr>
          <p:cNvPr id="384" name="Google Shape;384;g23a5f8aa8b3_0_6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374e18588a_0_116:notes"/>
          <p:cNvSpPr txBox="1"/>
          <p:nvPr/>
        </p:nvSpPr>
        <p:spPr>
          <a:xfrm>
            <a:off x="4143375" y="911860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2374e18588a_0_116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2" name="Google Shape;392;g2374e18588a_0_116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Roman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1be31c670_0_0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Roman</a:t>
            </a:r>
            <a:endParaRPr/>
          </a:p>
        </p:txBody>
      </p:sp>
      <p:sp>
        <p:nvSpPr>
          <p:cNvPr id="398" name="Google Shape;398;g1e1be31c670_0_0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2176a748b_3_10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4" name="Google Shape;404;g222176a748b_3_10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g222176a748b_3_10:notes"/>
          <p:cNvSpPr txBox="1"/>
          <p:nvPr>
            <p:ph idx="12" type="sldNum"/>
          </p:nvPr>
        </p:nvSpPr>
        <p:spPr>
          <a:xfrm>
            <a:off x="4143375" y="911860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224ad305a_0_245:notes"/>
          <p:cNvSpPr txBox="1"/>
          <p:nvPr/>
        </p:nvSpPr>
        <p:spPr>
          <a:xfrm>
            <a:off x="4143375" y="911860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22224ad305a_0_245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g22224ad305a_0_245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:notes"/>
          <p:cNvSpPr txBox="1"/>
          <p:nvPr>
            <p:ph idx="1" type="body"/>
          </p:nvPr>
        </p:nvSpPr>
        <p:spPr>
          <a:xfrm>
            <a:off x="730250" y="4559300"/>
            <a:ext cx="5854700" cy="432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3:notes"/>
          <p:cNvSpPr/>
          <p:nvPr>
            <p:ph idx="2" type="sldImg"/>
          </p:nvPr>
        </p:nvSpPr>
        <p:spPr>
          <a:xfrm>
            <a:off x="1255712" y="719137"/>
            <a:ext cx="4802187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224ad305a_0_10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Roman</a:t>
            </a:r>
            <a:endParaRPr/>
          </a:p>
        </p:txBody>
      </p:sp>
      <p:sp>
        <p:nvSpPr>
          <p:cNvPr id="182" name="Google Shape;182;g22224ad305a_0_10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224ad305a_0_198:notes"/>
          <p:cNvSpPr txBox="1"/>
          <p:nvPr/>
        </p:nvSpPr>
        <p:spPr>
          <a:xfrm>
            <a:off x="4143375" y="911860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2224ad305a_0_198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g22224ad305a_0_198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Roman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224ad305a_0_72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Roman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Online services do a poor job of relating to the specifics of the university (professor, topics, etc.)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They are more broad and might not cover the exact topics from class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Apps exist to help people learn AND it is clear that people pay for them</a:t>
            </a:r>
            <a:endParaRPr/>
          </a:p>
        </p:txBody>
      </p:sp>
      <p:sp>
        <p:nvSpPr>
          <p:cNvPr id="197" name="Google Shape;197;g22224ad305a_0_72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224ad305a_0_204:notes"/>
          <p:cNvSpPr txBox="1"/>
          <p:nvPr/>
        </p:nvSpPr>
        <p:spPr>
          <a:xfrm>
            <a:off x="4143375" y="911860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2224ad305a_0_204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g22224ad305a_0_204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2176a748b_0_8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4" name="Google Shape;214;g222176a748b_0_8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Adam</a:t>
            </a:r>
            <a:endParaRPr/>
          </a:p>
        </p:txBody>
      </p:sp>
      <p:sp>
        <p:nvSpPr>
          <p:cNvPr id="215" name="Google Shape;215;g222176a748b_0_8:notes"/>
          <p:cNvSpPr txBox="1"/>
          <p:nvPr>
            <p:ph idx="12" type="sldNum"/>
          </p:nvPr>
        </p:nvSpPr>
        <p:spPr>
          <a:xfrm>
            <a:off x="4143375" y="911860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1be31c670_0_25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1" name="Google Shape;221;g1e1be31c670_0_25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Adam</a:t>
            </a:r>
            <a:endParaRPr/>
          </a:p>
        </p:txBody>
      </p:sp>
      <p:sp>
        <p:nvSpPr>
          <p:cNvPr id="222" name="Google Shape;222;g1e1be31c670_0_25:notes"/>
          <p:cNvSpPr txBox="1"/>
          <p:nvPr>
            <p:ph idx="12" type="sldNum"/>
          </p:nvPr>
        </p:nvSpPr>
        <p:spPr>
          <a:xfrm>
            <a:off x="4143375" y="911860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224ad305a_0_210:notes"/>
          <p:cNvSpPr txBox="1"/>
          <p:nvPr/>
        </p:nvSpPr>
        <p:spPr>
          <a:xfrm>
            <a:off x="4143375" y="9118600"/>
            <a:ext cx="317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8300" lIns="96625" spcFirstLastPara="1" rIns="96625" wrap="square" tIns="483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2224ad305a_0_210:notes"/>
          <p:cNvSpPr/>
          <p:nvPr>
            <p:ph idx="2" type="sldImg"/>
          </p:nvPr>
        </p:nvSpPr>
        <p:spPr>
          <a:xfrm>
            <a:off x="1255712" y="719137"/>
            <a:ext cx="4802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22224ad305a_0_210:notes"/>
          <p:cNvSpPr txBox="1"/>
          <p:nvPr>
            <p:ph idx="1" type="body"/>
          </p:nvPr>
        </p:nvSpPr>
        <p:spPr>
          <a:xfrm>
            <a:off x="730250" y="4559300"/>
            <a:ext cx="5854800" cy="4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300" lIns="96625" spcFirstLastPara="1" rIns="96625" wrap="square" tIns="48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type="ctrTitle"/>
          </p:nvPr>
        </p:nvSpPr>
        <p:spPr>
          <a:xfrm>
            <a:off x="315913" y="466725"/>
            <a:ext cx="6781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849313" y="3049588"/>
            <a:ext cx="62484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Font typeface="Noto Sans Symbols"/>
              <a:buNone/>
              <a:defRPr sz="32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5" name="Google Shape;145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4pPr>
            <a:lvl5pPr indent="-309879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5pPr>
            <a:lvl6pPr indent="-309879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6pPr>
            <a:lvl7pPr indent="-309879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7pPr>
            <a:lvl8pPr indent="-309879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8pPr>
            <a:lvl9pPr indent="-309879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9pPr>
          </a:lstStyle>
          <a:p/>
        </p:txBody>
      </p:sp>
      <p:sp>
        <p:nvSpPr>
          <p:cNvPr id="146" name="Google Shape;146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7" name="Google Shape;147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1pPr>
            <a:lvl2pPr indent="-3175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3pPr>
            <a:lvl4pPr indent="-3048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4pPr>
            <a:lvl5pPr indent="-309879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5pPr>
            <a:lvl6pPr indent="-309879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6pPr>
            <a:lvl7pPr indent="-309879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7pPr>
            <a:lvl8pPr indent="-309879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8pPr>
            <a:lvl9pPr indent="-309879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9pPr>
          </a:lstStyle>
          <a:p/>
        </p:txBody>
      </p:sp>
      <p:sp>
        <p:nvSpPr>
          <p:cNvPr id="148" name="Google Shape;148;p15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457200" y="1719263"/>
            <a:ext cx="4038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06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960"/>
              <a:buChar char="●"/>
              <a:defRPr sz="2800"/>
            </a:lvl1pPr>
            <a:lvl2pPr indent="-33528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4pPr>
            <a:lvl5pPr indent="-32003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7pPr>
            <a:lvl8pPr indent="-32004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8pPr>
            <a:lvl9pPr indent="-32004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9pPr>
          </a:lstStyle>
          <a:p/>
        </p:txBody>
      </p:sp>
      <p:sp>
        <p:nvSpPr>
          <p:cNvPr id="154" name="Google Shape;154;p16"/>
          <p:cNvSpPr txBox="1"/>
          <p:nvPr>
            <p:ph idx="2" type="body"/>
          </p:nvPr>
        </p:nvSpPr>
        <p:spPr>
          <a:xfrm>
            <a:off x="4648200" y="1719263"/>
            <a:ext cx="4038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06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960"/>
              <a:buChar char="●"/>
              <a:defRPr sz="2800"/>
            </a:lvl1pPr>
            <a:lvl2pPr indent="-33528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4pPr>
            <a:lvl5pPr indent="-32003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7pPr>
            <a:lvl8pPr indent="-32004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8pPr>
            <a:lvl9pPr indent="-32004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9pPr>
          </a:lstStyle>
          <a:p/>
        </p:txBody>
      </p:sp>
      <p:sp>
        <p:nvSpPr>
          <p:cNvPr id="155" name="Google Shape;155;p16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9pPr>
          </a:lstStyle>
          <a:p/>
        </p:txBody>
      </p:sp>
      <p:sp>
        <p:nvSpPr>
          <p:cNvPr id="161" name="Google Shape;161;p17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"/>
          <p:cNvSpPr txBox="1"/>
          <p:nvPr>
            <p:ph idx="1" type="body"/>
          </p:nvPr>
        </p:nvSpPr>
        <p:spPr>
          <a:xfrm>
            <a:off x="457200" y="1719262"/>
            <a:ext cx="8229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97" name="Google Shape;97;p7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8"/>
          <p:cNvSpPr txBox="1"/>
          <p:nvPr>
            <p:ph idx="1" type="body"/>
          </p:nvPr>
        </p:nvSpPr>
        <p:spPr>
          <a:xfrm>
            <a:off x="457200" y="1719263"/>
            <a:ext cx="4038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08" name="Google Shape;108;p8"/>
          <p:cNvSpPr txBox="1"/>
          <p:nvPr>
            <p:ph idx="2" type="body"/>
          </p:nvPr>
        </p:nvSpPr>
        <p:spPr>
          <a:xfrm>
            <a:off x="4648200" y="1719263"/>
            <a:ext cx="4038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09" name="Google Shape;109;p8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>
            <p:ph type="title"/>
          </p:nvPr>
        </p:nvSpPr>
        <p:spPr>
          <a:xfrm rot="5400000">
            <a:off x="4653757" y="2097882"/>
            <a:ext cx="6008687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9"/>
          <p:cNvSpPr txBox="1"/>
          <p:nvPr>
            <p:ph idx="1" type="body"/>
          </p:nvPr>
        </p:nvSpPr>
        <p:spPr>
          <a:xfrm rot="5400000">
            <a:off x="462756" y="116681"/>
            <a:ext cx="6008687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1" type="body"/>
          </p:nvPr>
        </p:nvSpPr>
        <p:spPr>
          <a:xfrm rot="5400000">
            <a:off x="2366169" y="-189707"/>
            <a:ext cx="44116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8" name="Google Shape;128;p11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Char char="●"/>
              <a:defRPr sz="3200"/>
            </a:lvl1pPr>
            <a:lvl2pPr indent="-35306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960"/>
              <a:buChar char="●"/>
              <a:defRPr sz="2800"/>
            </a:lvl2pPr>
            <a:lvl3pPr indent="-33528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3pPr>
            <a:lvl4pPr indent="-3238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4pPr>
            <a:lvl5pPr indent="-3302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5pPr>
            <a:lvl6pPr indent="-3302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6pPr>
            <a:lvl7pPr indent="-3302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7pPr>
            <a:lvl8pPr indent="-3302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8pPr>
            <a:lvl9pPr indent="-3302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9pPr>
          </a:lstStyle>
          <a:p/>
        </p:txBody>
      </p:sp>
      <p:sp>
        <p:nvSpPr>
          <p:cNvPr id="134" name="Google Shape;134;p1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5" name="Google Shape;135;p1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4"/>
          <p:cNvCxnSpPr/>
          <p:nvPr/>
        </p:nvCxnSpPr>
        <p:spPr>
          <a:xfrm>
            <a:off x="7315200" y="1066800"/>
            <a:ext cx="0" cy="449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" name="Google Shape;11;p4"/>
          <p:cNvGrpSpPr/>
          <p:nvPr/>
        </p:nvGrpSpPr>
        <p:grpSpPr>
          <a:xfrm>
            <a:off x="7493000" y="2992437"/>
            <a:ext cx="1338262" cy="2189162"/>
            <a:chOff x="4704" y="1885"/>
            <a:chExt cx="843" cy="1379"/>
          </a:xfrm>
        </p:grpSpPr>
        <p:sp>
          <p:nvSpPr>
            <p:cNvPr id="12" name="Google Shape;12;p4"/>
            <p:cNvSpPr/>
            <p:nvPr/>
          </p:nvSpPr>
          <p:spPr>
            <a:xfrm>
              <a:off x="4704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"/>
            <p:cNvSpPr/>
            <p:nvPr/>
          </p:nvSpPr>
          <p:spPr>
            <a:xfrm>
              <a:off x="4883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"/>
            <p:cNvSpPr/>
            <p:nvPr/>
          </p:nvSpPr>
          <p:spPr>
            <a:xfrm>
              <a:off x="5062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"/>
            <p:cNvSpPr/>
            <p:nvPr/>
          </p:nvSpPr>
          <p:spPr>
            <a:xfrm>
              <a:off x="4704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"/>
            <p:cNvSpPr/>
            <p:nvPr/>
          </p:nvSpPr>
          <p:spPr>
            <a:xfrm>
              <a:off x="4883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"/>
            <p:cNvSpPr/>
            <p:nvPr/>
          </p:nvSpPr>
          <p:spPr>
            <a:xfrm>
              <a:off x="5062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4704" y="2243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4883" y="2243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4704" y="2421"/>
              <a:ext cx="127" cy="128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" name="Google Shape;43;p4"/>
          <p:cNvCxnSpPr/>
          <p:nvPr/>
        </p:nvCxnSpPr>
        <p:spPr>
          <a:xfrm>
            <a:off x="304800" y="2819400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" name="Google Shape;44;p4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457200" y="1719262"/>
            <a:ext cx="8229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Char char="●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4169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835" lvl="2" marL="1371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●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6"/>
          <p:cNvCxnSpPr/>
          <p:nvPr/>
        </p:nvCxnSpPr>
        <p:spPr>
          <a:xfrm>
            <a:off x="7962900" y="1524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6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457200" y="1719262"/>
            <a:ext cx="8229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Char char="●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4169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835" lvl="2" marL="1371600" marR="0" rtl="0" algn="l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●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grpSp>
        <p:nvGrpSpPr>
          <p:cNvPr id="62" name="Google Shape;62;p6"/>
          <p:cNvGrpSpPr/>
          <p:nvPr/>
        </p:nvGrpSpPr>
        <p:grpSpPr>
          <a:xfrm>
            <a:off x="8153400" y="152400"/>
            <a:ext cx="792162" cy="1295400"/>
            <a:chOff x="5136" y="960"/>
            <a:chExt cx="528" cy="864"/>
          </a:xfrm>
        </p:grpSpPr>
        <p:sp>
          <p:nvSpPr>
            <p:cNvPr id="63" name="Google Shape;63;p6"/>
            <p:cNvSpPr/>
            <p:nvPr/>
          </p:nvSpPr>
          <p:spPr>
            <a:xfrm>
              <a:off x="5136" y="960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5248" y="960"/>
              <a:ext cx="79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5360" y="960"/>
              <a:ext cx="76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5136" y="1072"/>
              <a:ext cx="80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5248" y="1072"/>
              <a:ext cx="79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5360" y="1072"/>
              <a:ext cx="76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5136" y="1184"/>
              <a:ext cx="80" cy="7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5248" y="1184"/>
              <a:ext cx="79" cy="7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5136" y="1296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1" Type="http://schemas.openxmlformats.org/officeDocument/2006/relationships/image" Target="../media/image14.png"/><Relationship Id="rId10" Type="http://schemas.openxmlformats.org/officeDocument/2006/relationships/image" Target="../media/image16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38.jp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6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-h3y7klXjwQ" TargetMode="External"/><Relationship Id="rId4" Type="http://schemas.openxmlformats.org/officeDocument/2006/relationships/image" Target="../media/image22.jpg"/><Relationship Id="rId5" Type="http://schemas.openxmlformats.org/officeDocument/2006/relationships/hyperlink" Target="http://www.youtube.com/watch?v=a9b4HCowR9c" TargetMode="External"/><Relationship Id="rId6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google.com/url?sa=i&amp;url=https%3A%2F%2Fblog.planbook.com%2Fstressed-out-students%2F&amp;psig=AOvVaw1HeywhX9sFo_xKJxzm3xlj&amp;ust=1679524222573000&amp;source=images&amp;cd=vfe&amp;ved=0CA8QjRxqFwoTCPC0rreJ7v0CFQAAAAAdAAAAABAJ" TargetMode="External"/><Relationship Id="rId4" Type="http://schemas.openxmlformats.org/officeDocument/2006/relationships/hyperlink" Target="https://www.insidehighered.com/news/2020/10/15/students-continue-be-stressed-about-college-their-futures" TargetMode="External"/><Relationship Id="rId5" Type="http://schemas.openxmlformats.org/officeDocument/2006/relationships/hyperlink" Target="https://www.wpi.edu/student-experience/resources/academic-resources-cent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>
            <p:ph type="ctrTitle"/>
          </p:nvPr>
        </p:nvSpPr>
        <p:spPr>
          <a:xfrm>
            <a:off x="315912" y="466725"/>
            <a:ext cx="6781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Ubiquitous and Mobile Computing </a:t>
            </a:r>
            <a:b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CS 528: </a:t>
            </a:r>
            <a:r>
              <a:rPr i="1" lang="en-US" sz="3200"/>
              <a:t>StudyMate Final Presentation</a:t>
            </a:r>
            <a:endParaRPr/>
          </a:p>
        </p:txBody>
      </p:sp>
      <p:sp>
        <p:nvSpPr>
          <p:cNvPr id="170" name="Google Shape;170;p1"/>
          <p:cNvSpPr txBox="1"/>
          <p:nvPr>
            <p:ph idx="1" type="subTitle"/>
          </p:nvPr>
        </p:nvSpPr>
        <p:spPr>
          <a:xfrm>
            <a:off x="200650" y="3049575"/>
            <a:ext cx="68973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/>
              <a:t>Michael Zeolla, Roman Wicky van Doyer, Emmanuel Ola, Adam Grabowski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1" sz="20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b="0" i="1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Science Dept.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b="0" i="1" lang="en-US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Worcester Polytechnic Institute (WPI)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224ad305a_0_15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Technical Stack</a:t>
            </a:r>
            <a:endParaRPr/>
          </a:p>
        </p:txBody>
      </p:sp>
      <p:pic>
        <p:nvPicPr>
          <p:cNvPr id="238" name="Google Shape;238;g22224ad305a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6150" y="5066100"/>
            <a:ext cx="940399" cy="94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2224ad305a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325" y="1735600"/>
            <a:ext cx="820050" cy="8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2224ad305a_0_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1925" y="1671888"/>
            <a:ext cx="940400" cy="9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2224ad305a_0_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2475" y="4974750"/>
            <a:ext cx="2139300" cy="112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2224ad305a_0_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7800" y="3476538"/>
            <a:ext cx="940500" cy="9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2224ad305a_0_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62146" y="5149677"/>
            <a:ext cx="868129" cy="7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2224ad305a_0_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97875" y="1826198"/>
            <a:ext cx="773251" cy="7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2224ad305a_0_15"/>
          <p:cNvSpPr txBox="1"/>
          <p:nvPr/>
        </p:nvSpPr>
        <p:spPr>
          <a:xfrm>
            <a:off x="2680350" y="2464925"/>
            <a:ext cx="139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Agile Development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2224ad305a_0_15"/>
          <p:cNvSpPr txBox="1"/>
          <p:nvPr/>
        </p:nvSpPr>
        <p:spPr>
          <a:xfrm>
            <a:off x="4671875" y="2572613"/>
            <a:ext cx="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2224ad305a_0_15"/>
          <p:cNvSpPr txBox="1"/>
          <p:nvPr/>
        </p:nvSpPr>
        <p:spPr>
          <a:xfrm>
            <a:off x="6474400" y="2572635"/>
            <a:ext cx="8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Jira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22224ad305a_0_15"/>
          <p:cNvSpPr txBox="1"/>
          <p:nvPr/>
        </p:nvSpPr>
        <p:spPr>
          <a:xfrm>
            <a:off x="2917800" y="4220863"/>
            <a:ext cx="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2224ad305a_0_15"/>
          <p:cNvSpPr txBox="1"/>
          <p:nvPr/>
        </p:nvSpPr>
        <p:spPr>
          <a:xfrm>
            <a:off x="2931650" y="5870463"/>
            <a:ext cx="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22224ad305a_0_15"/>
          <p:cNvSpPr txBox="1"/>
          <p:nvPr/>
        </p:nvSpPr>
        <p:spPr>
          <a:xfrm>
            <a:off x="4355800" y="5873775"/>
            <a:ext cx="162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Maps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22224ad305a_0_15"/>
          <p:cNvSpPr txBox="1"/>
          <p:nvPr/>
        </p:nvSpPr>
        <p:spPr>
          <a:xfrm>
            <a:off x="6119362" y="5865575"/>
            <a:ext cx="15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Vision 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g22224ad305a_0_15"/>
          <p:cNvCxnSpPr/>
          <p:nvPr/>
        </p:nvCxnSpPr>
        <p:spPr>
          <a:xfrm>
            <a:off x="412250" y="3053688"/>
            <a:ext cx="7769100" cy="1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g22224ad305a_0_15"/>
          <p:cNvSpPr txBox="1"/>
          <p:nvPr/>
        </p:nvSpPr>
        <p:spPr>
          <a:xfrm>
            <a:off x="412250" y="2037800"/>
            <a:ext cx="213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Process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4" name="Google Shape;254;g22224ad305a_0_15"/>
          <p:cNvCxnSpPr/>
          <p:nvPr/>
        </p:nvCxnSpPr>
        <p:spPr>
          <a:xfrm>
            <a:off x="412250" y="4722500"/>
            <a:ext cx="7769100" cy="1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g22224ad305a_0_15"/>
          <p:cNvSpPr txBox="1"/>
          <p:nvPr/>
        </p:nvSpPr>
        <p:spPr>
          <a:xfrm>
            <a:off x="412250" y="3769688"/>
            <a:ext cx="213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g22224ad305a_0_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09575" y="3484087"/>
            <a:ext cx="773251" cy="7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2224ad305a_0_15"/>
          <p:cNvSpPr txBox="1"/>
          <p:nvPr/>
        </p:nvSpPr>
        <p:spPr>
          <a:xfrm>
            <a:off x="6425950" y="4219100"/>
            <a:ext cx="9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Figma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22224ad305a_0_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55500" y="3528657"/>
            <a:ext cx="773249" cy="83628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22224ad305a_0_15"/>
          <p:cNvSpPr txBox="1"/>
          <p:nvPr/>
        </p:nvSpPr>
        <p:spPr>
          <a:xfrm>
            <a:off x="4330775" y="4223188"/>
            <a:ext cx="16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 Jetpack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g22224ad305a_0_15"/>
          <p:cNvCxnSpPr/>
          <p:nvPr/>
        </p:nvCxnSpPr>
        <p:spPr>
          <a:xfrm>
            <a:off x="412250" y="6551588"/>
            <a:ext cx="7769100" cy="1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g22224ad305a_0_15"/>
          <p:cNvSpPr txBox="1"/>
          <p:nvPr/>
        </p:nvSpPr>
        <p:spPr>
          <a:xfrm>
            <a:off x="412250" y="5236663"/>
            <a:ext cx="213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Backend + APIs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224ad305a_0_216"/>
          <p:cNvSpPr txBox="1"/>
          <p:nvPr>
            <p:ph type="title"/>
          </p:nvPr>
        </p:nvSpPr>
        <p:spPr>
          <a:xfrm>
            <a:off x="431275" y="78362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267" name="Google Shape;267;g22224ad305a_0_216"/>
          <p:cNvSpPr/>
          <p:nvPr/>
        </p:nvSpPr>
        <p:spPr>
          <a:xfrm>
            <a:off x="3619250" y="1315675"/>
            <a:ext cx="1905600" cy="112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Fragment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2224ad305a_0_216"/>
          <p:cNvSpPr/>
          <p:nvPr/>
        </p:nvSpPr>
        <p:spPr>
          <a:xfrm>
            <a:off x="2045750" y="2923013"/>
            <a:ext cx="1905600" cy="112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ViewModel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2224ad305a_0_216"/>
          <p:cNvSpPr/>
          <p:nvPr/>
        </p:nvSpPr>
        <p:spPr>
          <a:xfrm>
            <a:off x="3101450" y="4530350"/>
            <a:ext cx="2931300" cy="112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Data Service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2224ad305a_0_216"/>
          <p:cNvSpPr/>
          <p:nvPr/>
        </p:nvSpPr>
        <p:spPr>
          <a:xfrm>
            <a:off x="5192750" y="2865000"/>
            <a:ext cx="1905600" cy="1128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APIs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2224ad305a_0_216"/>
          <p:cNvSpPr/>
          <p:nvPr/>
        </p:nvSpPr>
        <p:spPr>
          <a:xfrm>
            <a:off x="4029050" y="6008400"/>
            <a:ext cx="1076100" cy="753000"/>
          </a:xfrm>
          <a:prstGeom prst="can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" name="Google Shape;272;g22224ad305a_0_216"/>
          <p:cNvCxnSpPr>
            <a:stCxn id="267" idx="2"/>
            <a:endCxn id="268" idx="0"/>
          </p:cNvCxnSpPr>
          <p:nvPr/>
        </p:nvCxnSpPr>
        <p:spPr>
          <a:xfrm flipH="1">
            <a:off x="2998550" y="2443675"/>
            <a:ext cx="1573500" cy="47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" name="Google Shape;273;g22224ad305a_0_216"/>
          <p:cNvCxnSpPr>
            <a:stCxn id="267" idx="2"/>
            <a:endCxn id="270" idx="0"/>
          </p:cNvCxnSpPr>
          <p:nvPr/>
        </p:nvCxnSpPr>
        <p:spPr>
          <a:xfrm>
            <a:off x="4572050" y="2443675"/>
            <a:ext cx="1573500" cy="42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" name="Google Shape;274;g22224ad305a_0_216"/>
          <p:cNvCxnSpPr>
            <a:stCxn id="268" idx="2"/>
            <a:endCxn id="269" idx="0"/>
          </p:cNvCxnSpPr>
          <p:nvPr/>
        </p:nvCxnSpPr>
        <p:spPr>
          <a:xfrm>
            <a:off x="2998550" y="4051013"/>
            <a:ext cx="1568700" cy="47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" name="Google Shape;275;g22224ad305a_0_216"/>
          <p:cNvCxnSpPr>
            <a:stCxn id="270" idx="2"/>
            <a:endCxn id="269" idx="0"/>
          </p:cNvCxnSpPr>
          <p:nvPr/>
        </p:nvCxnSpPr>
        <p:spPr>
          <a:xfrm flipH="1">
            <a:off x="4567250" y="3993000"/>
            <a:ext cx="1578300" cy="53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6" name="Google Shape;276;g22224ad305a_0_216"/>
          <p:cNvSpPr/>
          <p:nvPr/>
        </p:nvSpPr>
        <p:spPr>
          <a:xfrm>
            <a:off x="5373675" y="3748450"/>
            <a:ext cx="839700" cy="24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2224ad305a_0_216"/>
          <p:cNvSpPr/>
          <p:nvPr/>
        </p:nvSpPr>
        <p:spPr>
          <a:xfrm>
            <a:off x="6284575" y="3748450"/>
            <a:ext cx="641700" cy="24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g22224ad305a_0_216"/>
          <p:cNvCxnSpPr>
            <a:stCxn id="269" idx="2"/>
            <a:endCxn id="271" idx="1"/>
          </p:cNvCxnSpPr>
          <p:nvPr/>
        </p:nvCxnSpPr>
        <p:spPr>
          <a:xfrm>
            <a:off x="4567100" y="5658350"/>
            <a:ext cx="0" cy="35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9" name="Google Shape;279;g22224ad305a_0_216"/>
          <p:cNvCxnSpPr>
            <a:stCxn id="270" idx="1"/>
            <a:endCxn id="268" idx="3"/>
          </p:cNvCxnSpPr>
          <p:nvPr/>
        </p:nvCxnSpPr>
        <p:spPr>
          <a:xfrm flipH="1">
            <a:off x="3951350" y="3429000"/>
            <a:ext cx="1241400" cy="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0" name="Google Shape;280;g22224ad305a_0_216"/>
          <p:cNvCxnSpPr>
            <a:stCxn id="268" idx="1"/>
            <a:endCxn id="267" idx="1"/>
          </p:cNvCxnSpPr>
          <p:nvPr/>
        </p:nvCxnSpPr>
        <p:spPr>
          <a:xfrm flipH="1" rot="10800000">
            <a:off x="2045750" y="1879613"/>
            <a:ext cx="1573500" cy="1607400"/>
          </a:xfrm>
          <a:prstGeom prst="bentConnector3">
            <a:avLst>
              <a:gd fmla="val -1513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1" name="Google Shape;281;g22224ad305a_0_216"/>
          <p:cNvCxnSpPr>
            <a:stCxn id="268" idx="2"/>
            <a:endCxn id="282" idx="1"/>
          </p:cNvCxnSpPr>
          <p:nvPr/>
        </p:nvCxnSpPr>
        <p:spPr>
          <a:xfrm flipH="1">
            <a:off x="1927250" y="4051013"/>
            <a:ext cx="1071300" cy="47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2" name="Google Shape;282;g22224ad305a_0_216"/>
          <p:cNvSpPr/>
          <p:nvPr/>
        </p:nvSpPr>
        <p:spPr>
          <a:xfrm>
            <a:off x="1389325" y="4530425"/>
            <a:ext cx="1076100" cy="753000"/>
          </a:xfrm>
          <a:prstGeom prst="can">
            <a:avLst>
              <a:gd fmla="val 25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/>
              <a:t>Local Store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374e18588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938" y="3441050"/>
            <a:ext cx="1633847" cy="3293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" name="Google Shape;288;g2374e18588a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688" y="3429000"/>
            <a:ext cx="1644939" cy="33175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g2374e18588a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6537" y="3429000"/>
            <a:ext cx="1645803" cy="33175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" name="Google Shape;290;g2374e18588a_0_22"/>
          <p:cNvSpPr txBox="1"/>
          <p:nvPr>
            <p:ph type="title"/>
          </p:nvPr>
        </p:nvSpPr>
        <p:spPr>
          <a:xfrm>
            <a:off x="276600" y="250131"/>
            <a:ext cx="7543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App Authentication - Firebase</a:t>
            </a:r>
            <a:endParaRPr/>
          </a:p>
        </p:txBody>
      </p:sp>
      <p:sp>
        <p:nvSpPr>
          <p:cNvPr id="291" name="Google Shape;291;g2374e18588a_0_22"/>
          <p:cNvSpPr txBox="1"/>
          <p:nvPr>
            <p:ph idx="1" type="body"/>
          </p:nvPr>
        </p:nvSpPr>
        <p:spPr>
          <a:xfrm>
            <a:off x="244650" y="1068950"/>
            <a:ext cx="76077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Firebase Auth for authenticating users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Account Registration</a:t>
            </a:r>
            <a:endParaRPr sz="24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Requires location (university) selection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Nearby Search + Places API for locating universities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User details stored in Firebase Firestore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2374e18588a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137" y="3475556"/>
            <a:ext cx="1689920" cy="323004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g2374e18588a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429" y="3475562"/>
            <a:ext cx="1689920" cy="323002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g2374e18588a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8279" y="3475556"/>
            <a:ext cx="1689920" cy="323004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g2374e18588a_0_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3" y="3475550"/>
            <a:ext cx="1602407" cy="32300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g2374e18588a_0_42"/>
          <p:cNvSpPr txBox="1"/>
          <p:nvPr>
            <p:ph type="title"/>
          </p:nvPr>
        </p:nvSpPr>
        <p:spPr>
          <a:xfrm>
            <a:off x="276600" y="250131"/>
            <a:ext cx="7543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Study Buddies - Firebase</a:t>
            </a:r>
            <a:endParaRPr/>
          </a:p>
        </p:txBody>
      </p:sp>
      <p:sp>
        <p:nvSpPr>
          <p:cNvPr id="301" name="Google Shape;301;g2374e18588a_0_42"/>
          <p:cNvSpPr txBox="1"/>
          <p:nvPr>
            <p:ph idx="1" type="body"/>
          </p:nvPr>
        </p:nvSpPr>
        <p:spPr>
          <a:xfrm>
            <a:off x="244650" y="1068950"/>
            <a:ext cx="76077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Find </a:t>
            </a:r>
            <a:r>
              <a:rPr lang="en-US" sz="2400"/>
              <a:t>Study</a:t>
            </a:r>
            <a:r>
              <a:rPr lang="en-US" sz="2400"/>
              <a:t> </a:t>
            </a:r>
            <a:r>
              <a:rPr lang="en-US" sz="2400"/>
              <a:t>Groups </a:t>
            </a:r>
            <a:r>
              <a:rPr lang="en-US" sz="2400"/>
              <a:t>based on Department, Course, etc.</a:t>
            </a:r>
            <a:endParaRPr sz="24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Join and leave study groups via the simple UI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Live Chatting between all users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Schedule meetings for the entire group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Register new Courses and Study Groups</a:t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2374e18588a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59" y="3536950"/>
            <a:ext cx="1646042" cy="32300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g2374e18588a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800" y="3536956"/>
            <a:ext cx="1646050" cy="323004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g2374e18588a_0_46"/>
          <p:cNvSpPr txBox="1"/>
          <p:nvPr>
            <p:ph type="title"/>
          </p:nvPr>
        </p:nvSpPr>
        <p:spPr>
          <a:xfrm>
            <a:off x="276600" y="250131"/>
            <a:ext cx="7543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Study Spots - Geofencing + Firebase</a:t>
            </a:r>
            <a:endParaRPr/>
          </a:p>
        </p:txBody>
      </p:sp>
      <p:pic>
        <p:nvPicPr>
          <p:cNvPr id="309" name="Google Shape;309;g2374e18588a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452" y="3536951"/>
            <a:ext cx="1602400" cy="323004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374e18588a_0_46"/>
          <p:cNvSpPr txBox="1"/>
          <p:nvPr>
            <p:ph idx="1" type="body"/>
          </p:nvPr>
        </p:nvSpPr>
        <p:spPr>
          <a:xfrm>
            <a:off x="244650" y="1068950"/>
            <a:ext cx="76077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View and Register location specific Study Spots</a:t>
            </a:r>
            <a:endParaRPr sz="24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Track the number of users in Geofenced locations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Live updates when Entering and Exiting Study Spots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View a live map of ALL Study Spots (Geofences)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Register new Study Spots on campus</a:t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74e18588a_0_50"/>
          <p:cNvSpPr txBox="1"/>
          <p:nvPr>
            <p:ph type="title"/>
          </p:nvPr>
        </p:nvSpPr>
        <p:spPr>
          <a:xfrm>
            <a:off x="276600" y="250131"/>
            <a:ext cx="7543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Profile Page - Firebase</a:t>
            </a:r>
            <a:endParaRPr/>
          </a:p>
        </p:txBody>
      </p:sp>
      <p:pic>
        <p:nvPicPr>
          <p:cNvPr id="316" name="Google Shape;316;g2374e18588a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357" y="2310275"/>
            <a:ext cx="1602417" cy="32300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g2374e18588a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9100" y="2310258"/>
            <a:ext cx="1602425" cy="323008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g2374e18588a_0_50"/>
          <p:cNvSpPr txBox="1"/>
          <p:nvPr>
            <p:ph idx="1" type="body"/>
          </p:nvPr>
        </p:nvSpPr>
        <p:spPr>
          <a:xfrm>
            <a:off x="224175" y="1683100"/>
            <a:ext cx="4743000" cy="4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View account related details via the Profile Page</a:t>
            </a:r>
            <a:endParaRPr sz="24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View the Username, Display Name, Email, Role, and Location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 Set your personal </a:t>
            </a:r>
            <a:r>
              <a:rPr lang="en-US" sz="2200"/>
              <a:t>availability</a:t>
            </a:r>
            <a:r>
              <a:rPr lang="en-US" sz="2200"/>
              <a:t> per week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Weekly availability is used to find the best match for Study Groups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Stored in Firebase, and can be updated in real time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93816ad93_0_44"/>
          <p:cNvSpPr txBox="1"/>
          <p:nvPr>
            <p:ph type="title"/>
          </p:nvPr>
        </p:nvSpPr>
        <p:spPr>
          <a:xfrm>
            <a:off x="276600" y="250131"/>
            <a:ext cx="7543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User Files</a:t>
            </a:r>
            <a:r>
              <a:rPr lang="en-US"/>
              <a:t> - Firebase + ML Kit</a:t>
            </a:r>
            <a:endParaRPr/>
          </a:p>
        </p:txBody>
      </p:sp>
      <p:pic>
        <p:nvPicPr>
          <p:cNvPr id="324" name="Google Shape;324;g2393816ad93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145" y="3475525"/>
            <a:ext cx="1602425" cy="32300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g2393816ad93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785" y="3475525"/>
            <a:ext cx="1602425" cy="32300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g2393816ad93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5395" y="3475525"/>
            <a:ext cx="1602425" cy="32300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g2393816ad93_0_44"/>
          <p:cNvSpPr txBox="1"/>
          <p:nvPr>
            <p:ph idx="1" type="body"/>
          </p:nvPr>
        </p:nvSpPr>
        <p:spPr>
          <a:xfrm>
            <a:off x="244650" y="1068950"/>
            <a:ext cx="78855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Create digitized User Files of different resources</a:t>
            </a:r>
            <a:endParaRPr sz="24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View a list of ALL files + download and share files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View a Detail View for each User File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Register new User Files using Text Recognition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Translate files to alternative languages with Text Translation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93816ad93_0_34"/>
          <p:cNvSpPr txBox="1"/>
          <p:nvPr>
            <p:ph type="title"/>
          </p:nvPr>
        </p:nvSpPr>
        <p:spPr>
          <a:xfrm>
            <a:off x="276600" y="1017806"/>
            <a:ext cx="7543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App Walkthroughs</a:t>
            </a:r>
            <a:endParaRPr/>
          </a:p>
        </p:txBody>
      </p:sp>
      <p:pic>
        <p:nvPicPr>
          <p:cNvPr id="333" name="Google Shape;333;g2393816ad93_0_34" title="CS 528 Final Project Walkthrough (With Explanations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13" y="2872800"/>
            <a:ext cx="3779975" cy="21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393816ad93_0_34"/>
          <p:cNvSpPr txBox="1"/>
          <p:nvPr/>
        </p:nvSpPr>
        <p:spPr>
          <a:xfrm>
            <a:off x="925050" y="2158500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Walkthrough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(With Explanations)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393816ad93_0_34"/>
          <p:cNvSpPr txBox="1"/>
          <p:nvPr/>
        </p:nvSpPr>
        <p:spPr>
          <a:xfrm>
            <a:off x="5130850" y="2158500"/>
            <a:ext cx="3000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Walkthrough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(Without Explanations)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g2393816ad93_0_34" title="CS 528 Final Project Walkthrough 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872800"/>
            <a:ext cx="3868109" cy="21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224ad305a_0_178"/>
          <p:cNvSpPr txBox="1"/>
          <p:nvPr>
            <p:ph type="ctrTitle"/>
          </p:nvPr>
        </p:nvSpPr>
        <p:spPr>
          <a:xfrm>
            <a:off x="315912" y="466725"/>
            <a:ext cx="6781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Ubiquitous and Mobile Computing </a:t>
            </a:r>
            <a:b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CS 528: </a:t>
            </a:r>
            <a:r>
              <a:rPr i="1" lang="en-US" sz="3200"/>
              <a:t>StudyMate</a:t>
            </a:r>
            <a:endParaRPr/>
          </a:p>
        </p:txBody>
      </p:sp>
      <p:sp>
        <p:nvSpPr>
          <p:cNvPr id="343" name="Google Shape;343;g22224ad305a_0_178"/>
          <p:cNvSpPr txBox="1"/>
          <p:nvPr>
            <p:ph idx="1" type="subTitle"/>
          </p:nvPr>
        </p:nvSpPr>
        <p:spPr>
          <a:xfrm>
            <a:off x="988800" y="3684825"/>
            <a:ext cx="5639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b="1" lang="en-US" sz="6000">
                <a:solidFill>
                  <a:schemeClr val="dk2"/>
                </a:solidFill>
              </a:rPr>
              <a:t>User Study and Evaluation</a:t>
            </a:r>
            <a:endParaRPr b="1"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224ad305a_0_25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User Study</a:t>
            </a:r>
            <a:endParaRPr/>
          </a:p>
        </p:txBody>
      </p:sp>
      <p:sp>
        <p:nvSpPr>
          <p:cNvPr id="349" name="Google Shape;349;g22224ad305a_0_25"/>
          <p:cNvSpPr txBox="1"/>
          <p:nvPr>
            <p:ph idx="1" type="body"/>
          </p:nvPr>
        </p:nvSpPr>
        <p:spPr>
          <a:xfrm>
            <a:off x="457200" y="1860850"/>
            <a:ext cx="82296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Test app to make sure all features work as expected</a:t>
            </a:r>
            <a:endParaRPr sz="2800"/>
          </a:p>
          <a:p>
            <a:pPr indent="-420051" lvl="1" marL="692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Check if app is user-friendly, easy to navigate, and if it meets the needs of students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Gather feedback from students in class to test effectiveness in grouping peers</a:t>
            </a:r>
            <a:endParaRPr sz="2800"/>
          </a:p>
          <a:p>
            <a:pPr indent="-420052" lvl="1" marL="692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Ask for feedback on app’s functionality, usability, and performance (UX testing)</a:t>
            </a:r>
            <a:endParaRPr sz="2800"/>
          </a:p>
        </p:txBody>
      </p:sp>
      <p:pic>
        <p:nvPicPr>
          <p:cNvPr id="350" name="Google Shape;350;g22224ad305a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4800" y="4748800"/>
            <a:ext cx="2109200" cy="21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Problem Introduction</a:t>
            </a:r>
            <a:endParaRPr/>
          </a:p>
        </p:txBody>
      </p:sp>
      <p:sp>
        <p:nvSpPr>
          <p:cNvPr id="176" name="Google Shape;176;p2"/>
          <p:cNvSpPr txBox="1"/>
          <p:nvPr>
            <p:ph idx="1" type="body"/>
          </p:nvPr>
        </p:nvSpPr>
        <p:spPr>
          <a:xfrm>
            <a:off x="457200" y="1719250"/>
            <a:ext cx="82581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Students struggle to find other students to work and study with – and tutor them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Finding study partners with compatible schedules is tedious</a:t>
            </a:r>
            <a:endParaRPr sz="2400"/>
          </a:p>
        </p:txBody>
      </p:sp>
      <p:pic>
        <p:nvPicPr>
          <p:cNvPr id="177" name="Google Shape;17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1650" y="4000024"/>
            <a:ext cx="3683651" cy="24551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"/>
          <p:cNvSpPr txBox="1"/>
          <p:nvPr/>
        </p:nvSpPr>
        <p:spPr>
          <a:xfrm>
            <a:off x="457200" y="4174450"/>
            <a:ext cx="444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students struggle to assimilate into the school environment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5535650" y="64551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Stressed Student [1]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3816ad93_0_60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User Study Results</a:t>
            </a:r>
            <a:endParaRPr/>
          </a:p>
        </p:txBody>
      </p:sp>
      <p:sp>
        <p:nvSpPr>
          <p:cNvPr id="356" name="Google Shape;356;g2393816ad93_0_60"/>
          <p:cNvSpPr txBox="1"/>
          <p:nvPr>
            <p:ph idx="1" type="body"/>
          </p:nvPr>
        </p:nvSpPr>
        <p:spPr>
          <a:xfrm>
            <a:off x="258675" y="1625425"/>
            <a:ext cx="85773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The use study allowed testers to rank each feature on a scale from 1-5 – 1 = bad, 5 = good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All features </a:t>
            </a:r>
            <a:r>
              <a:rPr lang="en-US" sz="2200"/>
              <a:t>received</a:t>
            </a:r>
            <a:r>
              <a:rPr lang="en-US" sz="2200"/>
              <a:t> an Average score between 4 and 5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Text Translation and Study Spots were the lowest ranked</a:t>
            </a:r>
            <a:endParaRPr sz="2200"/>
          </a:p>
        </p:txBody>
      </p:sp>
      <p:pic>
        <p:nvPicPr>
          <p:cNvPr id="357" name="Google Shape;357;g2393816ad93_0_6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425" y="3705225"/>
            <a:ext cx="6017150" cy="2676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58" name="Google Shape;358;g2393816ad93_0_60"/>
          <p:cNvSpPr txBox="1"/>
          <p:nvPr/>
        </p:nvSpPr>
        <p:spPr>
          <a:xfrm>
            <a:off x="3072000" y="63813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Study Average Feature Rankings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93816ad93_0_70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User Study Results Contd.</a:t>
            </a:r>
            <a:endParaRPr/>
          </a:p>
        </p:txBody>
      </p:sp>
      <p:sp>
        <p:nvSpPr>
          <p:cNvPr id="364" name="Google Shape;364;g2393816ad93_0_70"/>
          <p:cNvSpPr txBox="1"/>
          <p:nvPr>
            <p:ph idx="1" type="body"/>
          </p:nvPr>
        </p:nvSpPr>
        <p:spPr>
          <a:xfrm>
            <a:off x="457200" y="1625425"/>
            <a:ext cx="42336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17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85% of testers indicated they would use StudyMate again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17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38.5% of testers </a:t>
            </a:r>
            <a:r>
              <a:rPr lang="en-US" sz="2400"/>
              <a:t>indicated</a:t>
            </a:r>
            <a:r>
              <a:rPr lang="en-US" sz="2400"/>
              <a:t> they own an iOS device</a:t>
            </a:r>
            <a:endParaRPr sz="24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Unutilized market space</a:t>
            </a:r>
            <a:endParaRPr sz="2200"/>
          </a:p>
        </p:txBody>
      </p:sp>
      <p:pic>
        <p:nvPicPr>
          <p:cNvPr id="365" name="Google Shape;365;g2393816ad93_0_7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875" y="1695075"/>
            <a:ext cx="3719625" cy="23118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66" name="Google Shape;366;g2393816ad93_0_7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875" y="4244724"/>
            <a:ext cx="3719625" cy="2302628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67" name="Google Shape;367;g2393816ad93_0_70"/>
          <p:cNvSpPr txBox="1"/>
          <p:nvPr/>
        </p:nvSpPr>
        <p:spPr>
          <a:xfrm>
            <a:off x="5183688" y="39216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StudyMate Usage</a:t>
            </a:r>
            <a:endParaRPr/>
          </a:p>
        </p:txBody>
      </p:sp>
      <p:sp>
        <p:nvSpPr>
          <p:cNvPr id="368" name="Google Shape;368;g2393816ad93_0_70"/>
          <p:cNvSpPr txBox="1"/>
          <p:nvPr/>
        </p:nvSpPr>
        <p:spPr>
          <a:xfrm>
            <a:off x="5308950" y="64795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Device Type Demographics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1be31c670_0_18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User Study </a:t>
            </a:r>
            <a:r>
              <a:rPr lang="en-US"/>
              <a:t>Limitations</a:t>
            </a:r>
            <a:endParaRPr/>
          </a:p>
        </p:txBody>
      </p:sp>
      <p:sp>
        <p:nvSpPr>
          <p:cNvPr id="374" name="Google Shape;374;g1e1be31c670_0_18"/>
          <p:cNvSpPr txBox="1"/>
          <p:nvPr>
            <p:ph idx="1" type="body"/>
          </p:nvPr>
        </p:nvSpPr>
        <p:spPr>
          <a:xfrm>
            <a:off x="258675" y="1625425"/>
            <a:ext cx="8577300" cy="4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/>
              <a:t>The study only consisted of 13 total participants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Majority of testers were pooled from an Android Development course, resulting in testers being more tech savvy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/>
              <a:t>Many of the participants were students at the same university </a:t>
            </a:r>
            <a:endParaRPr sz="24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/>
              <a:t>Students might feel pressured to give the app a better rating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/>
              <a:t>The team encouraged testers to give critical feedback and be as harsh as necessary, to collect valuable results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74e18588a_0_110"/>
          <p:cNvSpPr txBox="1"/>
          <p:nvPr>
            <p:ph type="ctrTitle"/>
          </p:nvPr>
        </p:nvSpPr>
        <p:spPr>
          <a:xfrm>
            <a:off x="315912" y="466725"/>
            <a:ext cx="6781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Ubiquitous and Mobile Computing </a:t>
            </a:r>
            <a:b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CS 528: </a:t>
            </a:r>
            <a:r>
              <a:rPr i="1" lang="en-US" sz="3200"/>
              <a:t>StudyMate</a:t>
            </a:r>
            <a:endParaRPr/>
          </a:p>
        </p:txBody>
      </p:sp>
      <p:sp>
        <p:nvSpPr>
          <p:cNvPr id="381" name="Google Shape;381;g2374e18588a_0_110"/>
          <p:cNvSpPr txBox="1"/>
          <p:nvPr>
            <p:ph idx="1" type="subTitle"/>
          </p:nvPr>
        </p:nvSpPr>
        <p:spPr>
          <a:xfrm>
            <a:off x="988800" y="3684825"/>
            <a:ext cx="5639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b="1" lang="en-US" sz="6000">
                <a:solidFill>
                  <a:schemeClr val="dk2"/>
                </a:solidFill>
              </a:rPr>
              <a:t>Future Work</a:t>
            </a:r>
            <a:endParaRPr b="1"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3a5f8aa8b3_0_6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Future Works</a:t>
            </a:r>
            <a:endParaRPr/>
          </a:p>
        </p:txBody>
      </p:sp>
      <p:sp>
        <p:nvSpPr>
          <p:cNvPr id="387" name="Google Shape;387;g23a5f8aa8b3_0_6"/>
          <p:cNvSpPr txBox="1"/>
          <p:nvPr>
            <p:ph idx="1" type="body"/>
          </p:nvPr>
        </p:nvSpPr>
        <p:spPr>
          <a:xfrm>
            <a:off x="457200" y="1712050"/>
            <a:ext cx="82296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UI Interface redesign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School-verified transcript and GPA verification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School-sanctioned tutoring service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Sharing study material within StudyMate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iOS implementation</a:t>
            </a:r>
            <a:endParaRPr sz="2800"/>
          </a:p>
        </p:txBody>
      </p:sp>
      <p:pic>
        <p:nvPicPr>
          <p:cNvPr id="388" name="Google Shape;388;g23a5f8aa8b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275" y="3825121"/>
            <a:ext cx="4186875" cy="28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74e18588a_0_116"/>
          <p:cNvSpPr txBox="1"/>
          <p:nvPr>
            <p:ph type="ctrTitle"/>
          </p:nvPr>
        </p:nvSpPr>
        <p:spPr>
          <a:xfrm>
            <a:off x="315912" y="466725"/>
            <a:ext cx="6781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Ubiquitous and Mobile Computing </a:t>
            </a:r>
            <a:b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CS 528: </a:t>
            </a:r>
            <a:r>
              <a:rPr i="1" lang="en-US" sz="3200"/>
              <a:t>StudyMate</a:t>
            </a:r>
            <a:endParaRPr/>
          </a:p>
        </p:txBody>
      </p:sp>
      <p:sp>
        <p:nvSpPr>
          <p:cNvPr id="395" name="Google Shape;395;g2374e18588a_0_116"/>
          <p:cNvSpPr txBox="1"/>
          <p:nvPr>
            <p:ph idx="1" type="subTitle"/>
          </p:nvPr>
        </p:nvSpPr>
        <p:spPr>
          <a:xfrm>
            <a:off x="988800" y="3684825"/>
            <a:ext cx="5639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b="1" lang="en-US" sz="6000">
                <a:solidFill>
                  <a:schemeClr val="dk2"/>
                </a:solidFill>
              </a:rPr>
              <a:t>Conclusions</a:t>
            </a:r>
            <a:endParaRPr b="1"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1be31c670_0_0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Concluding </a:t>
            </a:r>
            <a:r>
              <a:rPr lang="en-US"/>
              <a:t>Statements</a:t>
            </a:r>
            <a:endParaRPr/>
          </a:p>
        </p:txBody>
      </p:sp>
      <p:sp>
        <p:nvSpPr>
          <p:cNvPr id="401" name="Google Shape;401;g1e1be31c670_0_0"/>
          <p:cNvSpPr txBox="1"/>
          <p:nvPr>
            <p:ph idx="1" type="body"/>
          </p:nvPr>
        </p:nvSpPr>
        <p:spPr>
          <a:xfrm>
            <a:off x="457200" y="1625425"/>
            <a:ext cx="82296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/>
              <a:t>The StudyMate app is a well-rounded mobile-friendly solution to forming social bonds among peers. </a:t>
            </a:r>
            <a:endParaRPr sz="24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</a:pPr>
            <a:r>
              <a:rPr lang="en-US" sz="2200"/>
              <a:t>It has been proven to be effective at uniting members at a university level and contains multiple features which aim to connect students and remove social barriers. 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/>
              <a:t>This project has shown that free </a:t>
            </a:r>
            <a:r>
              <a:rPr lang="en-US" sz="2400"/>
              <a:t>technological </a:t>
            </a:r>
            <a:r>
              <a:rPr lang="en-US" sz="2400"/>
              <a:t>solutions for socialization with an academic focus are possible.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2176a748b_3_10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Difficulty Points</a:t>
            </a:r>
            <a:endParaRPr/>
          </a:p>
        </p:txBody>
      </p:sp>
      <p:sp>
        <p:nvSpPr>
          <p:cNvPr id="408" name="Google Shape;408;g222176a748b_3_10"/>
          <p:cNvSpPr txBox="1"/>
          <p:nvPr>
            <p:ph idx="1" type="body"/>
          </p:nvPr>
        </p:nvSpPr>
        <p:spPr>
          <a:xfrm>
            <a:off x="457200" y="1628499"/>
            <a:ext cx="8229600" cy="3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Difficulty Level 1 (24)</a:t>
            </a:r>
            <a:endParaRPr sz="28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10 Android Screens (8)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Maps (4)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Location Sensing (4)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Camera: taking pictures (4)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Firebase (4)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24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Difficulty Level 2 (18)</a:t>
            </a:r>
            <a:endParaRPr sz="28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GeoFencing (6)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Text Recognition (6)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Text Translation (6)</a:t>
            </a:r>
            <a:endParaRPr sz="2400"/>
          </a:p>
        </p:txBody>
      </p:sp>
      <p:pic>
        <p:nvPicPr>
          <p:cNvPr id="409" name="Google Shape;409;g222176a748b_3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2125" y="4085100"/>
            <a:ext cx="5051050" cy="27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2224ad305a_0_245"/>
          <p:cNvSpPr txBox="1"/>
          <p:nvPr>
            <p:ph type="ctrTitle"/>
          </p:nvPr>
        </p:nvSpPr>
        <p:spPr>
          <a:xfrm>
            <a:off x="315912" y="466725"/>
            <a:ext cx="6781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Ubiquitous and Mobile Computing </a:t>
            </a:r>
            <a:b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CS 528: </a:t>
            </a:r>
            <a:r>
              <a:rPr i="1" lang="en-US" sz="3200"/>
              <a:t>StudyMate</a:t>
            </a:r>
            <a:endParaRPr/>
          </a:p>
        </p:txBody>
      </p:sp>
      <p:sp>
        <p:nvSpPr>
          <p:cNvPr id="416" name="Google Shape;416;g22224ad305a_0_245"/>
          <p:cNvSpPr txBox="1"/>
          <p:nvPr>
            <p:ph idx="1" type="subTitle"/>
          </p:nvPr>
        </p:nvSpPr>
        <p:spPr>
          <a:xfrm>
            <a:off x="988800" y="3684825"/>
            <a:ext cx="5639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b="1" lang="en-US" sz="6000">
                <a:solidFill>
                  <a:schemeClr val="dk2"/>
                </a:solidFill>
              </a:rPr>
              <a:t>Questions?</a:t>
            </a:r>
            <a:endParaRPr b="1"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"/>
          <p:cNvSpPr txBox="1"/>
          <p:nvPr>
            <p:ph type="title"/>
          </p:nvPr>
        </p:nvSpPr>
        <p:spPr>
          <a:xfrm>
            <a:off x="609600" y="1143000"/>
            <a:ext cx="81629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</a:pPr>
            <a:r>
              <a:rPr b="1" i="0" lang="en-US" sz="36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422" name="Google Shape;422;p3"/>
          <p:cNvSpPr txBox="1"/>
          <p:nvPr>
            <p:ph idx="1" type="body"/>
          </p:nvPr>
        </p:nvSpPr>
        <p:spPr>
          <a:xfrm>
            <a:off x="457200" y="18288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●"/>
            </a:pPr>
            <a:r>
              <a:rPr lang="en-US" sz="2800"/>
              <a:t>Source 1: </a:t>
            </a:r>
            <a:r>
              <a:rPr lang="en-US" sz="2800" u="sng">
                <a:solidFill>
                  <a:schemeClr val="hlink"/>
                </a:solidFill>
                <a:hlinkClick r:id="rId3"/>
              </a:rPr>
              <a:t>https://www.google.com/url?sa=i&amp;url=https%3A%2F%2Fblog.planbook.com%2Fstressed-out-students%2F&amp;psig=AOvVaw1HeywhX9sFo_xKJxzm3xlj&amp;ust=1679524222573000&amp;source=images&amp;cd=vfe&amp;ved=0CA8QjRxqFwoTCPC0rreJ7v0CFQAAAAAdAAAAABAJ</a:t>
            </a:r>
            <a:r>
              <a:rPr lang="en-US" sz="2800"/>
              <a:t> </a:t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Char char="●"/>
            </a:pPr>
            <a:r>
              <a:rPr lang="en-US" sz="2800"/>
              <a:t>Source 2: </a:t>
            </a:r>
            <a:r>
              <a:rPr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Students continue to be stressed about college, their futures (insidehighered.com)</a:t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Source 3: </a:t>
            </a:r>
            <a:r>
              <a:rPr lang="en-US" sz="2800" u="sng">
                <a:solidFill>
                  <a:schemeClr val="hlink"/>
                </a:solidFill>
                <a:hlinkClick r:id="rId5"/>
              </a:rPr>
              <a:t>https://www.wpi.edu/student-experience/resources/academic-resources-center</a:t>
            </a:r>
            <a:r>
              <a:rPr lang="en-US" sz="2800"/>
              <a:t> 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224ad305a_0_10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Why does it matter?</a:t>
            </a:r>
            <a:endParaRPr/>
          </a:p>
        </p:txBody>
      </p:sp>
      <p:sp>
        <p:nvSpPr>
          <p:cNvPr id="185" name="Google Shape;185;g22224ad305a_0_10"/>
          <p:cNvSpPr txBox="1"/>
          <p:nvPr>
            <p:ph idx="1" type="body"/>
          </p:nvPr>
        </p:nvSpPr>
        <p:spPr>
          <a:xfrm>
            <a:off x="457200" y="1564654"/>
            <a:ext cx="82296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/>
              <a:t>Students can struggle to organize study groups and finding other students with compatible schedules, adding to the overall stress of academic studies</a:t>
            </a:r>
            <a:endParaRPr sz="2400"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■"/>
            </a:pPr>
            <a:r>
              <a:rPr lang="en-US" sz="2400"/>
              <a:t>Stress management</a:t>
            </a:r>
            <a:endParaRPr sz="2400"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■"/>
            </a:pPr>
            <a:r>
              <a:rPr lang="en-US" sz="2400"/>
              <a:t>Keeping up Academically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/>
              <a:t>Students believe online teaching is not valuable for their ability to learn [2]</a:t>
            </a:r>
            <a:endParaRPr sz="2400"/>
          </a:p>
          <a:p>
            <a:pPr indent="-3365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■"/>
            </a:pPr>
            <a:r>
              <a:rPr lang="en-US" sz="1700"/>
              <a:t>Demand for more online resources to aid in learning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2600"/>
          </a:p>
        </p:txBody>
      </p:sp>
      <p:pic>
        <p:nvPicPr>
          <p:cNvPr id="186" name="Google Shape;186;g22224ad305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7450" y="4508025"/>
            <a:ext cx="4109344" cy="23397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g22224ad305a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508013"/>
            <a:ext cx="4100951" cy="23397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224ad305a_0_198"/>
          <p:cNvSpPr txBox="1"/>
          <p:nvPr>
            <p:ph type="ctrTitle"/>
          </p:nvPr>
        </p:nvSpPr>
        <p:spPr>
          <a:xfrm>
            <a:off x="315912" y="466725"/>
            <a:ext cx="6781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Ubiquitous and Mobile Computing </a:t>
            </a:r>
            <a:b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CS 528: </a:t>
            </a:r>
            <a:r>
              <a:rPr i="1" lang="en-US" sz="3200"/>
              <a:t>StudyMate</a:t>
            </a:r>
            <a:endParaRPr/>
          </a:p>
        </p:txBody>
      </p:sp>
      <p:sp>
        <p:nvSpPr>
          <p:cNvPr id="194" name="Google Shape;194;g22224ad305a_0_198"/>
          <p:cNvSpPr txBox="1"/>
          <p:nvPr>
            <p:ph idx="1" type="subTitle"/>
          </p:nvPr>
        </p:nvSpPr>
        <p:spPr>
          <a:xfrm>
            <a:off x="755450" y="3568150"/>
            <a:ext cx="56781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b="1" lang="en-US" sz="6000">
                <a:solidFill>
                  <a:schemeClr val="dk2"/>
                </a:solidFill>
              </a:rPr>
              <a:t>Background Research</a:t>
            </a:r>
            <a:endParaRPr b="1"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224ad305a_0_72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Calibri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200" name="Google Shape;200;g22224ad305a_0_72"/>
          <p:cNvSpPr txBox="1"/>
          <p:nvPr>
            <p:ph idx="1" type="body"/>
          </p:nvPr>
        </p:nvSpPr>
        <p:spPr>
          <a:xfrm>
            <a:off x="457200" y="1600400"/>
            <a:ext cx="7632000" cy="24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Non-centralized solutions exist to this problem on a University level</a:t>
            </a:r>
            <a:endParaRPr sz="2800"/>
          </a:p>
          <a:p>
            <a:pPr indent="-420051" lvl="1" marL="692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Different programs, apps and etc. – WPI MASH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Different platforms offer (paid) tutoring services</a:t>
            </a:r>
            <a:endParaRPr sz="2800"/>
          </a:p>
          <a:p>
            <a:pPr indent="-420051" lvl="1" marL="692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Chegg Study, Learn To Be, Tutor Point, Duolingo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2400"/>
          </a:p>
        </p:txBody>
      </p:sp>
      <p:pic>
        <p:nvPicPr>
          <p:cNvPr id="201" name="Google Shape;201;g22224ad305a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0725" y="4256087"/>
            <a:ext cx="3298899" cy="2199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g22224ad305a_0_72"/>
          <p:cNvSpPr txBox="1"/>
          <p:nvPr/>
        </p:nvSpPr>
        <p:spPr>
          <a:xfrm>
            <a:off x="6383775" y="6519275"/>
            <a:ext cx="212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WPI MASH Session [3]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22224ad305a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1887" y="4493775"/>
            <a:ext cx="3110050" cy="8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2224ad305a_0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075" y="5366650"/>
            <a:ext cx="3507000" cy="14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224ad305a_0_204"/>
          <p:cNvSpPr txBox="1"/>
          <p:nvPr>
            <p:ph type="ctrTitle"/>
          </p:nvPr>
        </p:nvSpPr>
        <p:spPr>
          <a:xfrm>
            <a:off x="315912" y="466725"/>
            <a:ext cx="6781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Ubiquitous and Mobile Computing </a:t>
            </a:r>
            <a:b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CS 528: </a:t>
            </a:r>
            <a:r>
              <a:rPr i="1" lang="en-US" sz="3200"/>
              <a:t>StudyMate</a:t>
            </a:r>
            <a:endParaRPr/>
          </a:p>
        </p:txBody>
      </p:sp>
      <p:sp>
        <p:nvSpPr>
          <p:cNvPr id="211" name="Google Shape;211;g22224ad305a_0_204"/>
          <p:cNvSpPr txBox="1"/>
          <p:nvPr>
            <p:ph idx="1" type="subTitle"/>
          </p:nvPr>
        </p:nvSpPr>
        <p:spPr>
          <a:xfrm>
            <a:off x="755450" y="3568150"/>
            <a:ext cx="56781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b="1" lang="en-US" sz="6000">
                <a:solidFill>
                  <a:schemeClr val="dk2"/>
                </a:solidFill>
              </a:rPr>
              <a:t>Methodology</a:t>
            </a:r>
            <a:endParaRPr b="1"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2176a748b_0_8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18" name="Google Shape;218;g222176a748b_0_8"/>
          <p:cNvSpPr txBox="1"/>
          <p:nvPr>
            <p:ph idx="1" type="body"/>
          </p:nvPr>
        </p:nvSpPr>
        <p:spPr>
          <a:xfrm>
            <a:off x="345750" y="1692875"/>
            <a:ext cx="8452500" cy="4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Allow students to join their institution’s platform</a:t>
            </a:r>
            <a:endParaRPr sz="28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Based on user location and geofenced university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2400"/>
          </a:p>
          <a:p>
            <a:pPr indent="-4064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Allow students to create study groups by classes</a:t>
            </a:r>
            <a:endParaRPr sz="28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Study groups suggested to you based on your availability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Allow students to join study groups and chat within </a:t>
            </a:r>
            <a:r>
              <a:rPr lang="en-US" sz="2800"/>
              <a:t>the </a:t>
            </a:r>
            <a:r>
              <a:rPr lang="en-US" sz="2800"/>
              <a:t>groups</a:t>
            </a:r>
            <a:endParaRPr sz="28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Use real-time </a:t>
            </a:r>
            <a:r>
              <a:rPr lang="en-US" sz="2400"/>
              <a:t>chatting per group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1be31c670_0_25"/>
          <p:cNvSpPr txBox="1"/>
          <p:nvPr>
            <p:ph type="title"/>
          </p:nvPr>
        </p:nvSpPr>
        <p:spPr>
          <a:xfrm>
            <a:off x="457200" y="122237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25" name="Google Shape;225;g1e1be31c670_0_25"/>
          <p:cNvSpPr txBox="1"/>
          <p:nvPr>
            <p:ph idx="1" type="body"/>
          </p:nvPr>
        </p:nvSpPr>
        <p:spPr>
          <a:xfrm>
            <a:off x="345750" y="1692875"/>
            <a:ext cx="8452500" cy="4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360"/>
              </a:spcBef>
              <a:spcAft>
                <a:spcPts val="0"/>
              </a:spcAft>
              <a:buSzPts val="3000"/>
              <a:buChar char="●"/>
            </a:pPr>
            <a:r>
              <a:rPr lang="en-US" sz="2800"/>
              <a:t>Students can upload notes, then StudyMate can provide a brief synopsis of notes to other students</a:t>
            </a:r>
            <a:endParaRPr sz="28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Text Recognition used to generate summary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Text Translation to alter language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2400"/>
          </a:p>
          <a:p>
            <a:pPr indent="-406400" lvl="0" marL="457200" rtl="0" algn="l">
              <a:spcBef>
                <a:spcPts val="36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Geofencing capabilities automatically suggest study groups on campus based on availability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400"/>
              <a:t>Students in same university can group together</a:t>
            </a:r>
            <a:endParaRPr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224ad305a_0_210"/>
          <p:cNvSpPr txBox="1"/>
          <p:nvPr>
            <p:ph type="ctrTitle"/>
          </p:nvPr>
        </p:nvSpPr>
        <p:spPr>
          <a:xfrm>
            <a:off x="315912" y="466725"/>
            <a:ext cx="6781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Ubiquitous and Mobile Computing </a:t>
            </a:r>
            <a:b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200" u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CS 528: </a:t>
            </a:r>
            <a:r>
              <a:rPr i="1" lang="en-US" sz="3200"/>
              <a:t>StudyMate</a:t>
            </a:r>
            <a:endParaRPr/>
          </a:p>
        </p:txBody>
      </p:sp>
      <p:sp>
        <p:nvSpPr>
          <p:cNvPr id="232" name="Google Shape;232;g22224ad305a_0_210"/>
          <p:cNvSpPr txBox="1"/>
          <p:nvPr>
            <p:ph idx="1" type="subTitle"/>
          </p:nvPr>
        </p:nvSpPr>
        <p:spPr>
          <a:xfrm>
            <a:off x="755450" y="3568150"/>
            <a:ext cx="56781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b="1" lang="en-US" sz="6000">
                <a:solidFill>
                  <a:schemeClr val="dk2"/>
                </a:solidFill>
              </a:rPr>
              <a:t>Implementation</a:t>
            </a:r>
            <a:endParaRPr b="1"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2008-09-02T17:50:42Z</dcterms:created>
  <dc:creator>Emmanuel Agu</dc:creator>
</cp:coreProperties>
</file>